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89" r:id="rId3"/>
    <p:sldId id="282" r:id="rId4"/>
    <p:sldId id="281" r:id="rId5"/>
    <p:sldId id="283" r:id="rId6"/>
    <p:sldId id="279" r:id="rId7"/>
    <p:sldId id="280" r:id="rId8"/>
    <p:sldId id="268" r:id="rId9"/>
    <p:sldId id="293" r:id="rId10"/>
    <p:sldId id="272" r:id="rId11"/>
    <p:sldId id="284" r:id="rId12"/>
    <p:sldId id="265" r:id="rId13"/>
    <p:sldId id="277" r:id="rId14"/>
    <p:sldId id="288" r:id="rId15"/>
    <p:sldId id="257" r:id="rId16"/>
    <p:sldId id="274" r:id="rId17"/>
    <p:sldId id="285" r:id="rId18"/>
    <p:sldId id="258" r:id="rId19"/>
    <p:sldId id="259" r:id="rId20"/>
    <p:sldId id="286" r:id="rId21"/>
    <p:sldId id="260" r:id="rId22"/>
    <p:sldId id="261" r:id="rId23"/>
    <p:sldId id="262" r:id="rId24"/>
    <p:sldId id="269" r:id="rId25"/>
    <p:sldId id="271" r:id="rId26"/>
    <p:sldId id="270" r:id="rId27"/>
    <p:sldId id="273" r:id="rId28"/>
    <p:sldId id="264" r:id="rId29"/>
    <p:sldId id="267" r:id="rId30"/>
    <p:sldId id="292" r:id="rId31"/>
    <p:sldId id="275" r:id="rId32"/>
    <p:sldId id="263" r:id="rId33"/>
    <p:sldId id="266" r:id="rId34"/>
    <p:sldId id="287" r:id="rId35"/>
    <p:sldId id="276" r:id="rId36"/>
    <p:sldId id="290" r:id="rId37"/>
    <p:sldId id="291" r:id="rId38"/>
    <p:sldId id="295" r:id="rId39"/>
    <p:sldId id="278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63"/>
  </p:normalViewPr>
  <p:slideViewPr>
    <p:cSldViewPr snapToGrid="0">
      <p:cViewPr varScale="1">
        <p:scale>
          <a:sx n="119" d="100"/>
          <a:sy n="119" d="100"/>
        </p:scale>
        <p:origin x="8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C89B3-55F1-EC4A-9A20-A2952A19E1D5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E67D9-6704-524F-8893-640C3E61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E1B2-9685-B446-944B-3D2F9A87C441}" type="datetime1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359"/>
            <a:ext cx="4114800" cy="365125"/>
          </a:xfrm>
        </p:spPr>
        <p:txBody>
          <a:bodyPr/>
          <a:lstStyle/>
          <a:p>
            <a:r>
              <a:rPr lang="en-US" dirty="0"/>
              <a:t>Dan McCreary,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8FEC6-6157-5886-7FE6-39F4769D1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CF011-F01A-8CCB-A0C8-78A348B7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4555-AD5A-19FE-B4E3-6797F499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97923-059D-DF43-9DFA-94C6CFECBE61}" type="datetime1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3D60C-8E13-DA0B-CB07-A1B7F8A6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64E9-3E41-CA63-B509-C974F6DF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DA7-92DD-1A48-9204-A8D6EFABDD47}" type="datetime1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3420"/>
            <a:ext cx="4114800" cy="365125"/>
          </a:xfrm>
        </p:spPr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1C1-DE66-4B4D-B42A-26454790632F}" type="datetime1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D0-A090-FB42-A1F9-20815D3BFEDB}" type="datetime1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8ED9-BE7C-3C47-BA43-1F6E25937090}" type="datetime1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E6E7-B684-D440-B0DC-9601C7E33DD3}" type="datetime1">
              <a:rPr lang="en-US" smtClean="0"/>
              <a:t>4/1/25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FB37-AB7D-1277-7B57-4FC2A84A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9BC1-9D56-D446-B5E0-3CC64827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63E38-0670-FCE7-2DE3-09EF6A8F3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FBC4-9E7F-8896-8E5C-2CAF978A3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644D-BEE2-3C48-BFA0-EC1748C13482}" type="datetime1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911F4-D06C-2A4F-B090-333A218A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BF11B-307B-2B0C-B9E1-0C1517EE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B8B5-F3E7-9EAE-DAED-604E39C4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972F5-745A-6352-EB48-4FD242023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1DF02-0C0E-3F80-5F2A-2816BE005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EE8CB-C59F-8D9F-9BD0-0AFBD38E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D990-45D7-9945-8976-51CBB1E612C8}" type="datetime1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4119D-AFCB-0B1F-5063-CA16C405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AC46-D436-2BB4-192F-4E834972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FFF8-A563-490A-06BD-F5174ADD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98AEA-D4A3-7D84-08C2-38250AFB9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2F61-9DE9-7702-2E4F-FA823627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C4C-0A47-5347-9717-FF99B862F1C4}" type="datetime1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E9033-D386-BE7E-5634-B8D01771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FB828-AA62-7D4E-4904-EFC7FA10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9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1A68-BCDF-2246-AD5E-DEF0406B4984}" type="datetime1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246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6DD8C6-A3C0-7343-A2BE-3CE584C77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mccreary.github.io/graph-systems-thinking/" TargetMode="External"/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Relationship Id="rId9" Type="http://schemas.openxmlformats.org/officeDocument/2006/relationships/hyperlink" Target="https://dmccreary.github.io/personal-financ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1" y="391886"/>
            <a:ext cx="10688595" cy="5011387"/>
          </a:xfrm>
        </p:spPr>
        <p:txBody>
          <a:bodyPr>
            <a:noAutofit/>
          </a:bodyPr>
          <a:lstStyle/>
          <a:p>
            <a:r>
              <a:rPr lang="en-US" sz="3200" dirty="0"/>
              <a:t>University of MN</a:t>
            </a:r>
            <a:br>
              <a:rPr lang="en-US" sz="3200" dirty="0"/>
            </a:br>
            <a:r>
              <a:rPr lang="en-US" sz="3200" dirty="0"/>
              <a:t>Senior Design Lecture</a:t>
            </a:r>
            <a:br>
              <a:rPr lang="en-US" sz="3200" dirty="0"/>
            </a:br>
            <a:br>
              <a:rPr lang="en-US" sz="4800" dirty="0"/>
            </a:br>
            <a:r>
              <a:rPr lang="en-US" sz="4800" dirty="0"/>
              <a:t>AI, Agents and </a:t>
            </a:r>
            <a:br>
              <a:rPr lang="en-US" sz="4800" dirty="0"/>
            </a:br>
            <a:r>
              <a:rPr lang="en-US" sz="4800" dirty="0"/>
              <a:t>Intelligent Textbooks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Overcoming Fear and Embracing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968" y="5605154"/>
            <a:ext cx="9144000" cy="933898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2796-2048-3BED-3873-246539D0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7A7F3-2269-0946-AA5D-86E3B2AE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0FD2B-D330-C6FF-91DE-A43572B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FDF043-67FA-3C96-3B23-92183554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3522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4"/>
            <a:ext cx="10515600" cy="45751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1956 to this week</a:t>
            </a:r>
          </a:p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 (2022)</a:t>
            </a:r>
          </a:p>
          <a:p>
            <a:r>
              <a:rPr lang="en-US" dirty="0"/>
              <a:t>Meta open sources Llama LLM (2023)</a:t>
            </a:r>
          </a:p>
          <a:p>
            <a:r>
              <a:rPr lang="en-US" dirty="0"/>
              <a:t>DeepSeek R1 (2023)</a:t>
            </a:r>
          </a:p>
          <a:p>
            <a:r>
              <a:rPr lang="en-US" dirty="0"/>
              <a:t>Y-Combinator survey shows that ¼ of companies use AI to generate over 95% of their code (2024)</a:t>
            </a:r>
          </a:p>
          <a:p>
            <a:r>
              <a:rPr lang="en-US" dirty="0"/>
              <a:t>“Vibe Coding”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Codium LightSpeed</a:t>
            </a:r>
          </a:p>
          <a:p>
            <a:pPr lvl="1"/>
            <a:r>
              <a:rPr lang="en-US" dirty="0"/>
              <a:t>Manus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5ACE3-F636-4A3C-1424-84E9A9F3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6193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1" y="181530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595" y="917213"/>
            <a:ext cx="9543576" cy="5265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BDE8F-6458-5639-97E0-A86D010ED319}"/>
              </a:ext>
            </a:extLst>
          </p:cNvPr>
          <p:cNvSpPr txBox="1"/>
          <p:nvPr/>
        </p:nvSpPr>
        <p:spPr>
          <a:xfrm>
            <a:off x="3013364" y="6318547"/>
            <a:ext cx="86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https://dmccreary.github.io/intelligent-textbooks/sims/ai-pace-accelerating/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BFF149-4672-1BA6-7C67-105672E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F4A26A-90F4-506A-7E0B-8471EEB4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C886-E546-2F43-5853-59CBAA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3E432-FF04-10D2-D323-7F415182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DBC0D-7055-C45E-1A2A-2BACFFFF6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2" y="209300"/>
            <a:ext cx="7772400" cy="57383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53641-0021-56C8-D5FC-AAC1D31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74F7-6749-8CBC-D153-1B92A492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0121-8C62-5729-76BC-303FC519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0AB-3D3E-6326-A6CA-4A31EA00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226902"/>
            <a:ext cx="10515600" cy="1017107"/>
          </a:xfrm>
        </p:spPr>
        <p:txBody>
          <a:bodyPr/>
          <a:lstStyle/>
          <a:p>
            <a:r>
              <a:rPr lang="en-US" dirty="0"/>
              <a:t>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D41D-D13A-DC52-7574-655E0C4E0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25625"/>
            <a:ext cx="4495800" cy="4351338"/>
          </a:xfrm>
        </p:spPr>
        <p:txBody>
          <a:bodyPr/>
          <a:lstStyle/>
          <a:p>
            <a:r>
              <a:rPr lang="en-US" dirty="0"/>
              <a:t>Static textbook</a:t>
            </a:r>
          </a:p>
          <a:p>
            <a:r>
              <a:rPr lang="en-US" dirty="0"/>
              <a:t>Table of contents</a:t>
            </a:r>
          </a:p>
          <a:p>
            <a:r>
              <a:rPr lang="en-US" dirty="0"/>
              <a:t>Glossary of terms</a:t>
            </a:r>
          </a:p>
          <a:p>
            <a:r>
              <a:rPr lang="en-US" dirty="0"/>
              <a:t>Index</a:t>
            </a:r>
          </a:p>
          <a:p>
            <a:r>
              <a:rPr lang="en-US" dirty="0"/>
              <a:t>Static charts and figures</a:t>
            </a:r>
          </a:p>
          <a:p>
            <a:r>
              <a:rPr lang="en-US" dirty="0"/>
              <a:t>No interactivity</a:t>
            </a:r>
          </a:p>
        </p:txBody>
      </p:sp>
      <p:pic>
        <p:nvPicPr>
          <p:cNvPr id="7" name="Picture 6" descr="A grey and white poster with a stack of books&#10;&#10;Description automatically generated">
            <a:extLst>
              <a:ext uri="{FF2B5EF4-FFF2-40B4-BE49-F238E27FC236}">
                <a16:creationId xmlns:a16="http://schemas.microsoft.com/office/drawing/2014/main" id="{7FAEEC92-AF5C-64F0-6A75-C744B6A7E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22388"/>
            <a:ext cx="4854575" cy="48545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33813-E055-4BDB-52AD-FEF7316B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B89FA-200B-87F8-783E-4B3FC7E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3D6-1804-DF69-AF21-CE165539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37179"/>
            <a:ext cx="10515600" cy="1017464"/>
          </a:xfrm>
        </p:spPr>
        <p:txBody>
          <a:bodyPr/>
          <a:lstStyle/>
          <a:p>
            <a:r>
              <a:rPr lang="en-US" dirty="0"/>
              <a:t>Level 2 – Interactive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13D0-6F9E-3515-FF38-107DD599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324" y="1562741"/>
            <a:ext cx="57314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Online interactive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Interactive charts</a:t>
            </a:r>
          </a:p>
          <a:p>
            <a:r>
              <a:rPr lang="en-US" dirty="0"/>
              <a:t>Simulations (MicroSims)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Level 2.9 took a lot of work before generative AI</a:t>
            </a:r>
          </a:p>
          <a:p>
            <a:r>
              <a:rPr lang="en-US" dirty="0"/>
              <a:t>Learning graphs</a:t>
            </a:r>
          </a:p>
          <a:p>
            <a:r>
              <a:rPr lang="en-US" dirty="0"/>
              <a:t>Simple chatbots for question answering</a:t>
            </a:r>
          </a:p>
          <a:p>
            <a:r>
              <a:rPr lang="en-US" dirty="0"/>
              <a:t>No personalization</a:t>
            </a:r>
          </a:p>
        </p:txBody>
      </p:sp>
      <p:pic>
        <p:nvPicPr>
          <p:cNvPr id="7" name="Picture 6" descr="A hand pointing at a tablet screen&#10;&#10;Description automatically generated">
            <a:extLst>
              <a:ext uri="{FF2B5EF4-FFF2-40B4-BE49-F238E27FC236}">
                <a16:creationId xmlns:a16="http://schemas.microsoft.com/office/drawing/2014/main" id="{9A1F3942-20EA-6E8D-A95E-C7FC32CD50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62741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C7B3F-A5D5-9BD6-0C81-B22043C4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445C-89BC-86BE-5950-DD10B5E1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EAF-7797-3378-97C3-06974A2D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92D-1D2E-35FD-07D4-DFFA48A2E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09" y="1088658"/>
            <a:ext cx="11159182" cy="51270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Accelerating Pace of Change of AI</a:t>
            </a:r>
          </a:p>
          <a:p>
            <a:r>
              <a:rPr lang="en-US" dirty="0"/>
              <a:t>Understanding Minnesota’s FUD factors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“</a:t>
            </a:r>
            <a:r>
              <a:rPr lang="en-US" i="1" dirty="0"/>
              <a:t>deer in the headlights</a:t>
            </a:r>
            <a:r>
              <a:rPr lang="en-US" dirty="0"/>
              <a:t>” syndrome</a:t>
            </a:r>
          </a:p>
          <a:p>
            <a:r>
              <a:rPr lang="en-US" dirty="0"/>
              <a:t>Recent events in agentic IDEs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impact to software and hardware acceleration</a:t>
            </a:r>
          </a:p>
          <a:p>
            <a:pPr lvl="1">
              <a:spcBef>
                <a:spcPts val="1000"/>
              </a:spcBef>
            </a:pPr>
            <a:r>
              <a:rPr lang="en-US" b="1" dirty="0"/>
              <a:t>Example:</a:t>
            </a:r>
            <a:r>
              <a:rPr lang="en-US" dirty="0"/>
              <a:t> The $20 DIY spectrum analyzer</a:t>
            </a:r>
          </a:p>
          <a:p>
            <a:r>
              <a:rPr lang="en-US" dirty="0"/>
              <a:t>The Five Levels of Intelligent Textbooks</a:t>
            </a:r>
          </a:p>
          <a:p>
            <a:r>
              <a:rPr lang="en-US" dirty="0"/>
              <a:t>Tip and Tricks for using chatbots and agentic IDE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Decomposition, context and testing</a:t>
            </a:r>
          </a:p>
          <a:p>
            <a:r>
              <a:rPr lang="en-US" dirty="0"/>
              <a:t>Dan’s Prediction:</a:t>
            </a:r>
            <a:br>
              <a:rPr lang="en-US" dirty="0"/>
            </a:br>
            <a:r>
              <a:rPr lang="en-US" dirty="0"/>
              <a:t>	LLM, Agents and Enterprise Knowledge Graphs (EKGs)</a:t>
            </a:r>
          </a:p>
          <a:p>
            <a:r>
              <a:rPr lang="en-US" dirty="0"/>
              <a:t>Q&amp;A – 10 minutes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F8715-93E8-7A65-C5F9-034D50A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5C7DC-BE16-ED27-425F-EE80B34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C64C-8854-10BA-BA1B-B73B6D56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34" y="140858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C658-59B6-C57C-5CBC-E18C4C7088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6" y="807363"/>
            <a:ext cx="10249910" cy="5160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2F588-6E12-993A-CBF4-23D745A3B1C0}"/>
              </a:ext>
            </a:extLst>
          </p:cNvPr>
          <p:cNvSpPr txBox="1"/>
          <p:nvPr/>
        </p:nvSpPr>
        <p:spPr>
          <a:xfrm>
            <a:off x="2947737" y="6140884"/>
            <a:ext cx="886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BF67E-2153-F3F7-9E27-EB0BC008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7DDC-715A-DBED-1DAE-D1CF86A4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60E7-6CE4-7188-8094-1571A966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40" y="311689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Level 3: Personalized Adaptive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0982-07AC-2948-33C7-6FF69B91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4819"/>
            <a:ext cx="5257799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Paths:</a:t>
            </a:r>
            <a:r>
              <a:rPr lang="en-US" sz="1600" dirty="0"/>
              <a:t> Customized content sequences based on prerequisite knowledge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Context Aware Chatbots: </a:t>
            </a:r>
            <a:r>
              <a:rPr lang="en-US" sz="1600" dirty="0"/>
              <a:t>They know your learning goals and what you have already mastered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Concept Dependency Graphs:</a:t>
            </a:r>
            <a:r>
              <a:rPr lang="en-US" sz="1600" dirty="0"/>
              <a:t> Visual maps showing how concepts connect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Graphs:</a:t>
            </a:r>
            <a:r>
              <a:rPr lang="en-US" sz="1600" dirty="0"/>
              <a:t> Tracking individual mastery of concepts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Simple Algorithms for Recommendations:</a:t>
            </a:r>
            <a:r>
              <a:rPr lang="en-US" sz="1600" dirty="0"/>
              <a:t> Content adapts based on quiz results or user input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Privacy Considerations:</a:t>
            </a:r>
            <a:r>
              <a:rPr lang="en-US" sz="1600" dirty="0"/>
              <a:t> Begins to collect personal data, emphasizing data protection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Regulatory: </a:t>
            </a:r>
            <a:r>
              <a:rPr lang="en-US" sz="1600" dirty="0">
                <a:solidFill>
                  <a:srgbClr val="FF0000"/>
                </a:solidFill>
              </a:rPr>
              <a:t>Must comply with GDPR guidelines about student privacy</a:t>
            </a:r>
          </a:p>
        </p:txBody>
      </p:sp>
      <p:pic>
        <p:nvPicPr>
          <p:cNvPr id="5" name="Picture 4" descr="A poster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1F4E1FB-74CF-A5F4-69A4-52D0F9A53E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8" y="1474819"/>
            <a:ext cx="4666049" cy="46660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1CAAD-BD8A-5C70-19DE-3585A091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3197-8D09-2F12-4ABF-7458300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5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4274-8EBB-BEC6-014C-410B766C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4 – Chatbot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56FE-C913-D65B-5A5F-3D10288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79" y="1690689"/>
            <a:ext cx="5257800" cy="4351338"/>
          </a:xfrm>
        </p:spPr>
        <p:txBody>
          <a:bodyPr/>
          <a:lstStyle/>
          <a:p>
            <a:r>
              <a:rPr lang="en-US" dirty="0"/>
              <a:t>Sophisticated content generation</a:t>
            </a:r>
          </a:p>
          <a:p>
            <a:r>
              <a:rPr lang="en-US" dirty="0"/>
              <a:t>Personalized content</a:t>
            </a:r>
          </a:p>
          <a:p>
            <a:r>
              <a:rPr lang="en-US" dirty="0"/>
              <a:t>Conversational textbook</a:t>
            </a:r>
          </a:p>
          <a:p>
            <a:r>
              <a:rPr lang="en-US" dirty="0"/>
              <a:t>Answer’s still grounded by knowledge graphs that have been peer reviewed for quality</a:t>
            </a:r>
          </a:p>
        </p:txBody>
      </p:sp>
      <p:pic>
        <p:nvPicPr>
          <p:cNvPr id="5" name="Picture 4" descr="A poster for a level 4&#10;&#10;Description automatically generated">
            <a:extLst>
              <a:ext uri="{FF2B5EF4-FFF2-40B4-BE49-F238E27FC236}">
                <a16:creationId xmlns:a16="http://schemas.microsoft.com/office/drawing/2014/main" id="{C2705B8C-83FA-6CBC-F1D6-D8ECA53DD1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AA469-B4F0-15F4-B0D5-A3C89F53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C587-2FCC-1810-7CA6-73AD9447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1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7C1-912D-6BAB-9C74-E922E0A0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8" y="165572"/>
            <a:ext cx="10515600" cy="1325563"/>
          </a:xfrm>
        </p:spPr>
        <p:txBody>
          <a:bodyPr/>
          <a:lstStyle/>
          <a:p>
            <a:r>
              <a:rPr lang="en-US" dirty="0"/>
              <a:t>Level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74D1-F168-C33B-5F00-B6D8CFC9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511" y="1584993"/>
            <a:ext cx="5113638" cy="4351338"/>
          </a:xfrm>
        </p:spPr>
        <p:txBody>
          <a:bodyPr/>
          <a:lstStyle/>
          <a:p>
            <a:r>
              <a:rPr lang="en-US" dirty="0"/>
              <a:t>“The Primer” as in Neal Stephenson’s book</a:t>
            </a:r>
          </a:p>
          <a:p>
            <a:r>
              <a:rPr lang="en-US" dirty="0"/>
              <a:t>Fully personalized</a:t>
            </a:r>
          </a:p>
          <a:p>
            <a:r>
              <a:rPr lang="en-US" dirty="0"/>
              <a:t>Generates complex simulations and immersive VR experiences on </a:t>
            </a:r>
            <a:r>
              <a:rPr lang="en-US" dirty="0" err="1"/>
              <a:t>demmand</a:t>
            </a:r>
            <a:endParaRPr lang="en-US" dirty="0"/>
          </a:p>
        </p:txBody>
      </p:sp>
      <p:pic>
        <p:nvPicPr>
          <p:cNvPr id="5" name="Picture 4" descr="A child wearing virtual reality goggles&#10;&#10;Description automatically generated">
            <a:extLst>
              <a:ext uri="{FF2B5EF4-FFF2-40B4-BE49-F238E27FC236}">
                <a16:creationId xmlns:a16="http://schemas.microsoft.com/office/drawing/2014/main" id="{1944622C-7232-8CD8-6631-C1006E1D80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38" y="1491135"/>
            <a:ext cx="5001740" cy="50017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59A07-097D-3AC4-AD1D-9215E23A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292D-DAA9-2E4C-8E06-51D398B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1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10956713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Being at the Right Place at the Right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E983E-895E-7208-E4BD-A69CCFC7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B913-5B89-1545-894B-3D7E6AFA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774" y="289709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1C63C6-7FF3-24EB-1176-6AE2A9B9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3348B-72DB-943E-B2CF-375E0DAE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4787A-D670-3A1C-3B66-C020879D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C761-93B6-0838-E4C6-6972D651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27" y="277202"/>
            <a:ext cx="10515600" cy="397667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 in TechCrunch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D5CFB-5300-DA53-1BA4-3CECE6E7CA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97" y="820093"/>
            <a:ext cx="10519323" cy="53955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52751-BFB3-2CB3-71AB-895D8805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3BCB3-5F54-38B3-8D94-C4027504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739-EF9E-C3A5-1ED8-F63A2229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01069" cy="666506"/>
          </a:xfrm>
        </p:spPr>
        <p:txBody>
          <a:bodyPr>
            <a:noAutofit/>
          </a:bodyPr>
          <a:lstStyle/>
          <a:p>
            <a:r>
              <a:rPr lang="en-US" sz="3600" dirty="0"/>
              <a:t>The Complementary Nature of LLMs and EKGs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7821-BB38-2228-51EB-80633C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53" y="1164672"/>
            <a:ext cx="4928487" cy="2707734"/>
          </a:xfrm>
        </p:spPr>
        <p:txBody>
          <a:bodyPr>
            <a:no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 Language Models</a:t>
            </a:r>
            <a:endParaRPr lang="en-US" sz="1800" b="0" dirty="0">
              <a:effectLst/>
            </a:endParaRP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Statistical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Models of </a:t>
            </a:r>
            <a:r>
              <a:rPr lang="en-US" sz="1800" b="1" dirty="0">
                <a:solidFill>
                  <a:srgbClr val="595959"/>
                </a:solidFill>
              </a:rPr>
              <a:t>language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Designed to predict the next token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Likely to </a:t>
            </a:r>
            <a:r>
              <a:rPr lang="en-US" sz="1800" b="1" dirty="0">
                <a:solidFill>
                  <a:srgbClr val="595959"/>
                </a:solidFill>
              </a:rPr>
              <a:t>hallucinate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Contains Knowledge of the </a:t>
            </a:r>
            <a:r>
              <a:rPr lang="en-US" sz="1800" b="1" dirty="0">
                <a:solidFill>
                  <a:srgbClr val="595959"/>
                </a:solidFill>
              </a:rPr>
              <a:t>Outside</a:t>
            </a:r>
            <a:r>
              <a:rPr lang="en-US" sz="1800" dirty="0">
                <a:solidFill>
                  <a:srgbClr val="595959"/>
                </a:solidFill>
              </a:rPr>
              <a:t> World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A31E-A8E7-3852-55A2-4EEEC725D6ED}"/>
              </a:ext>
            </a:extLst>
          </p:cNvPr>
          <p:cNvSpPr txBox="1"/>
          <p:nvPr/>
        </p:nvSpPr>
        <p:spPr>
          <a:xfrm>
            <a:off x="6042257" y="1173418"/>
            <a:ext cx="6097978" cy="2628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Enterprise Knowledge Graphs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Deterministic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Models of your </a:t>
            </a:r>
            <a:r>
              <a:rPr lang="en-US" sz="1800" dirty="0"/>
              <a:t>customer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Designed for holistic knowledge </a:t>
            </a:r>
            <a:r>
              <a:rPr lang="en-US" sz="1800" dirty="0"/>
              <a:t>traversal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Precise</a:t>
            </a:r>
            <a:r>
              <a:rPr lang="en-US" sz="1800" b="0" dirty="0"/>
              <a:t> graph queries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Contains Knowledge of your </a:t>
            </a:r>
            <a:r>
              <a:rPr lang="en-US" sz="1800" dirty="0"/>
              <a:t>Internal</a:t>
            </a:r>
            <a:r>
              <a:rPr lang="en-US" sz="1800" b="0" dirty="0"/>
              <a:t> Organization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24F57D-2018-5E4E-48F0-F36BFBE6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066" y="3941806"/>
            <a:ext cx="2254373" cy="219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B3D7-0F25-2CF2-E821-D0446B6A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8B34-9D5D-FB02-8793-1D23B521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0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FE5AF-6D2B-D579-05CD-FF6994419A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776" y="0"/>
            <a:ext cx="70284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10" y="2400335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13A-5BA4-6E00-E69D-E04C69B1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60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Graph</a:t>
            </a:r>
            <a:br>
              <a:rPr lang="en-US" sz="4000" dirty="0"/>
            </a:br>
            <a:r>
              <a:rPr lang="en-US" sz="2800" dirty="0"/>
              <a:t>for Intelligent Textbooks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3940-8D6A-EB4C-3451-26FC5B1D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983519" y="6008041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869F-EE37-66D9-3FC6-8598705D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48D9-88B5-B70D-EBB9-4F6DE58E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87" y="21441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$20 Spectrum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7CED-7627-4F63-FF1F-97EC6B54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87" y="5985471"/>
            <a:ext cx="10515600" cy="6665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https://dmccreary.github.io/spectrum-analyzer/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51D3B-353A-E0BA-D26F-7178C65A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296" y="1151854"/>
            <a:ext cx="8626642" cy="45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94311-379D-E381-DEB7-75BA4EC5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A0720-C054-EA9C-6120-1A7BF599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5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</a:t>
            </a:r>
            <a:r>
              <a:rPr lang="en-US" sz="3500" dirty="0">
                <a:hlinkClick r:id="rId8"/>
              </a:rPr>
              <a:t>https://dmccreary.github.io/graph-systems-thinking/</a:t>
            </a:r>
            <a:endParaRPr lang="en-US" sz="3500" dirty="0"/>
          </a:p>
          <a:p>
            <a:r>
              <a:rPr lang="en-US" sz="3500" dirty="0"/>
              <a:t>Personal Finance with AI: </a:t>
            </a:r>
            <a:r>
              <a:rPr lang="en-US" sz="3500" dirty="0">
                <a:hlinkClick r:id="rId9"/>
              </a:rPr>
              <a:t>https://dmccreary.github.io/personal-finance/</a:t>
            </a:r>
            <a:endParaRPr lang="en-US" sz="3500" dirty="0"/>
          </a:p>
          <a:p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F903F-00A5-09D4-1FF0-382433A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25C-6F54-175E-70FF-98B24C5B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o1 Image Generation WOW!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AD11F-CF4A-E911-E96C-DB7F515A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294" y="1641503"/>
            <a:ext cx="3750355" cy="37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CF046-4321-5C5E-C57E-FABA9CF4CE9E}"/>
              </a:ext>
            </a:extLst>
          </p:cNvPr>
          <p:cNvSpPr txBox="1"/>
          <p:nvPr/>
        </p:nvSpPr>
        <p:spPr>
          <a:xfrm>
            <a:off x="4073878" y="6247704"/>
            <a:ext cx="698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https://dmccreary.github.io/personal-finance/stories/selection-bias/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2B35D-9812-B9DB-65A9-0C53346C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2399" y="1626919"/>
            <a:ext cx="3758500" cy="36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87FF4-5838-898B-DBB3-733F28B327B9}"/>
              </a:ext>
            </a:extLst>
          </p:cNvPr>
          <p:cNvSpPr txBox="1"/>
          <p:nvPr/>
        </p:nvSpPr>
        <p:spPr>
          <a:xfrm>
            <a:off x="1615044" y="5593279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character embeddings through a story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F264-8D22-32E5-7B80-8B31E91E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D58-F6EF-7364-286D-D1034E98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B67-3CC3-D9F2-2237-E350494E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 vs.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8243-180B-A8E1-D967-9994711A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i="1" dirty="0"/>
              <a:t>Never Mistake a Clear View for a Short Distance</a:t>
            </a:r>
          </a:p>
          <a:p>
            <a:pPr marL="0" indent="0" algn="r">
              <a:buNone/>
            </a:pPr>
            <a:r>
              <a:rPr lang="en-US" dirty="0"/>
              <a:t>- Paul Saffo</a:t>
            </a:r>
          </a:p>
          <a:p>
            <a:endParaRPr lang="en-US" dirty="0"/>
          </a:p>
          <a:p>
            <a:r>
              <a:rPr lang="en-US" dirty="0"/>
              <a:t>AI will democratize education worldwide</a:t>
            </a:r>
          </a:p>
          <a:p>
            <a:r>
              <a:rPr lang="en-US" dirty="0"/>
              <a:t>An MIT-quality education for every child in the world</a:t>
            </a:r>
          </a:p>
          <a:p>
            <a:r>
              <a:rPr lang="en-US" dirty="0"/>
              <a:t>Intelligent textbooks will be easier to build every month</a:t>
            </a:r>
          </a:p>
          <a:p>
            <a:r>
              <a:rPr lang="en-US" dirty="0"/>
              <a:t>Colleges will be rated on their average textbook level</a:t>
            </a:r>
          </a:p>
          <a:p>
            <a:pPr lvl="1"/>
            <a:r>
              <a:rPr lang="en-US" dirty="0"/>
              <a:t>(most of them are at zero today)</a:t>
            </a:r>
          </a:p>
          <a:p>
            <a:r>
              <a:rPr lang="en-US" dirty="0"/>
              <a:t>There are many challenges with MicroSim/Book integration into legacy LMSs built on old relational databases that don’t understand similarity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7A877-2108-1F1A-C0EE-DD763747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B84D-537E-E9F3-ABA9-592B92A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1725-479C-B9AE-8C79-154B26E4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Will We Do?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2CA6-E962-23C6-D308-96832E89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40D18-AA15-7A74-BF6C-A015D6EB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22976BF7-B1FD-1E4C-5391-2776D896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2" y="1267236"/>
            <a:ext cx="4714262" cy="47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88F762-F937-39CD-BEB1-2B3CCD89C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659" y="1267236"/>
            <a:ext cx="4714262" cy="47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8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7351" y="1344978"/>
            <a:ext cx="6233033" cy="4680683"/>
          </a:xfrm>
        </p:spPr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9547-873F-6E9B-7452-4769E53C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4C3A392C-F7FF-0630-0E71-412B6DCE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9" y="1264659"/>
            <a:ext cx="3540210" cy="531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</a:t>
            </a:r>
            <a:r>
              <a:rPr lang="en-US" dirty="0" err="1"/>
              <a:t>Sharktank</a:t>
            </a:r>
            <a:r>
              <a:rPr lang="en-US" dirty="0"/>
              <a:t>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9A7B4-2D8A-C649-BB58-3E8B0D6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7CA04D-3AD4-BFA5-0E03-876D8D9B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264A-3DFA-A24E-AC53-5D9F82D8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4FAC-A147-E840-592C-E6F82BE3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3693695"/>
            <a:ext cx="10515600" cy="23319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connect with me on LinkedIn: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https://www.linkedin.com/in/danmccreary/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DFA3-0B7C-B642-8A73-9253DBB0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EC2F5-9ACE-3656-533C-24FAAB6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067266C-EF86-E01C-2650-A235617B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3" y="1488989"/>
            <a:ext cx="1940011" cy="19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8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881DF-FA2C-EAC7-8B47-3A2EFA3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55C7-7859-52F8-745F-39D9207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8513-0D17-D55E-03D9-258F557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A8D6CA-414E-90DC-78B5-4562521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6D05D3-D189-A3A3-1E3F-5A75C81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D769D0-201B-667B-B093-927D0C6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29" y="104743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E032FA-EE48-FB2F-3067-225FB887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F128-F5BF-BA28-44BC-FD82FF84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1BA5-A015-C54A-30D8-82903258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" y="80030"/>
            <a:ext cx="10515600" cy="999127"/>
          </a:xfrm>
        </p:spPr>
        <p:txBody>
          <a:bodyPr/>
          <a:lstStyle/>
          <a:p>
            <a:r>
              <a:rPr lang="en-US" dirty="0"/>
              <a:t>Agent MCP Positive Feedback Loop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D28E-B1A2-1174-9FE5-218A6E4C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8BC48C-FFCB-F533-2232-F30AE78B9B09}"/>
              </a:ext>
            </a:extLst>
          </p:cNvPr>
          <p:cNvSpPr/>
          <p:nvPr/>
        </p:nvSpPr>
        <p:spPr>
          <a:xfrm>
            <a:off x="1209282" y="2371980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AC452737-34F5-74A3-9A5F-FB34522A50F2}"/>
              </a:ext>
            </a:extLst>
          </p:cNvPr>
          <p:cNvCxnSpPr>
            <a:cxnSpLocks/>
            <a:stCxn id="5" idx="5"/>
            <a:endCxn id="5" idx="3"/>
          </p:cNvCxnSpPr>
          <p:nvPr/>
        </p:nvCxnSpPr>
        <p:spPr>
          <a:xfrm rot="5400000">
            <a:off x="2610961" y="2993170"/>
            <a:ext cx="12700" cy="1982274"/>
          </a:xfrm>
          <a:prstGeom prst="curvedConnector3">
            <a:avLst>
              <a:gd name="adj1" fmla="val 1591333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A63774-CCC9-C852-A082-63514648A59D}"/>
              </a:ext>
            </a:extLst>
          </p:cNvPr>
          <p:cNvSpPr txBox="1"/>
          <p:nvPr/>
        </p:nvSpPr>
        <p:spPr>
          <a:xfrm>
            <a:off x="3316327" y="5630129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6C074-3015-7D73-2DBA-27DB013D671B}"/>
              </a:ext>
            </a:extLst>
          </p:cNvPr>
          <p:cNvGrpSpPr/>
          <p:nvPr/>
        </p:nvGrpSpPr>
        <p:grpSpPr>
          <a:xfrm>
            <a:off x="2233429" y="4428038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5CEF3A-808B-253C-AF72-0289A13A21D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E30D46B-2FB8-6FF2-D42E-5DA120CD2CDA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05CBD1-0A3A-2026-2D63-B24195FA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5146-7E97-240A-B019-6271CA15FF2C}"/>
              </a:ext>
            </a:extLst>
          </p:cNvPr>
          <p:cNvSpPr/>
          <p:nvPr/>
        </p:nvSpPr>
        <p:spPr>
          <a:xfrm>
            <a:off x="5843066" y="1568789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MCP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48E547-033C-50C9-17CD-C403FFD955FF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5318296" y="1920621"/>
            <a:ext cx="389322" cy="34635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BBA2C-0418-1391-6D8D-B0E0C0BCD16F}"/>
              </a:ext>
            </a:extLst>
          </p:cNvPr>
          <p:cNvGrpSpPr/>
          <p:nvPr/>
        </p:nvGrpSpPr>
        <p:grpSpPr>
          <a:xfrm>
            <a:off x="4610044" y="2446838"/>
            <a:ext cx="741082" cy="741840"/>
            <a:chOff x="3209365" y="2970307"/>
            <a:chExt cx="741082" cy="741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90E6B-0A96-11CD-1B70-C2D9B934CC03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474DDB1-D003-94D8-EBEE-54B49C9343A8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3B7F6F-FB4C-FA48-C42A-D94A456DD4BD}"/>
              </a:ext>
            </a:extLst>
          </p:cNvPr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4526258" y="921262"/>
            <a:ext cx="803191" cy="2651510"/>
          </a:xfrm>
          <a:prstGeom prst="curvedConnector3">
            <a:avLst>
              <a:gd name="adj1" fmla="val 1629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A98CFD-DA60-E4B9-FDF5-C922CDD07CEC}"/>
              </a:ext>
            </a:extLst>
          </p:cNvPr>
          <p:cNvSpPr txBox="1"/>
          <p:nvPr/>
        </p:nvSpPr>
        <p:spPr>
          <a:xfrm>
            <a:off x="4078326" y="1721275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8331C-A80E-886D-2A14-8FE24311BF41}"/>
              </a:ext>
            </a:extLst>
          </p:cNvPr>
          <p:cNvSpPr txBox="1"/>
          <p:nvPr/>
        </p:nvSpPr>
        <p:spPr>
          <a:xfrm>
            <a:off x="4700283" y="3933132"/>
            <a:ext cx="266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Increase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987CE-173F-2FB0-2116-019A51818E37}"/>
              </a:ext>
            </a:extLst>
          </p:cNvPr>
          <p:cNvSpPr txBox="1"/>
          <p:nvPr/>
        </p:nvSpPr>
        <p:spPr>
          <a:xfrm>
            <a:off x="8798010" y="1705233"/>
            <a:ext cx="1670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</a:t>
            </a:r>
          </a:p>
          <a:p>
            <a:r>
              <a:rPr lang="en-US" sz="2800" dirty="0"/>
              <a:t>Context</a:t>
            </a:r>
          </a:p>
          <a:p>
            <a:r>
              <a:rPr lang="en-US" sz="28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91488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1441</Words>
  <Application>Microsoft Macintosh PowerPoint</Application>
  <PresentationFormat>Widescreen</PresentationFormat>
  <Paragraphs>273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Arial</vt:lpstr>
      <vt:lpstr>source-serif-pro</vt:lpstr>
      <vt:lpstr>Office Theme</vt:lpstr>
      <vt:lpstr>University of MN Senior Design Lecture  AI, Agents and  Intelligent Textbooks  Overcoming Fear and Embracing Change</vt:lpstr>
      <vt:lpstr>Today’s Agenda</vt:lpstr>
      <vt:lpstr>Recent Headline in TechCrunch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Agent MCP Positive Feedback Loop </vt:lpstr>
      <vt:lpstr>PowerPoint Presentation</vt:lpstr>
      <vt:lpstr>Anysphere has 226 employees</vt:lpstr>
      <vt:lpstr>Rate of Change is Getting Faster</vt:lpstr>
      <vt:lpstr>Key Events in Agentic AI</vt:lpstr>
      <vt:lpstr>Accelerating Pace of AI Innovation</vt:lpstr>
      <vt:lpstr>A Young Lady's Illustrated Primer   A fully adaptive intelligent learning device  Storytelling customized to each child’s needs  From Neal Stephenson’s 1995 Cyberpunk Novel “Diamond Age”</vt:lpstr>
      <vt:lpstr>PowerPoint Presentation</vt:lpstr>
      <vt:lpstr>Five Levels of Intelligent Textbooks</vt:lpstr>
      <vt:lpstr>Level 1</vt:lpstr>
      <vt:lpstr>Level 2 – Interactive content</vt:lpstr>
      <vt:lpstr>Learning Graph</vt:lpstr>
      <vt:lpstr>Level 3: Personalized Adaptive Textbooks</vt:lpstr>
      <vt:lpstr>Level 4 – Chatbot </vt:lpstr>
      <vt:lpstr>Level 5</vt:lpstr>
      <vt:lpstr>Being at the Right Place at the Right Time</vt:lpstr>
      <vt:lpstr>Agents: 0 to $2.5B in 18 Years </vt:lpstr>
      <vt:lpstr>PowerPoint Presentation</vt:lpstr>
      <vt:lpstr>Least Squares</vt:lpstr>
      <vt:lpstr>PowerPoint Presentation</vt:lpstr>
      <vt:lpstr>Knowledge Representation</vt:lpstr>
      <vt:lpstr>The Complementary Nature of LLMs and EKGs</vt:lpstr>
      <vt:lpstr>Agent Guardrails</vt:lpstr>
      <vt:lpstr>Learning Graph for Intelligent Textbooks</vt:lpstr>
      <vt:lpstr>IDE Agent Generation Rules</vt:lpstr>
      <vt:lpstr>$20 Spectrum Analyzer</vt:lpstr>
      <vt:lpstr>Sample Intelligent Textbooks</vt:lpstr>
      <vt:lpstr>ChatGPT o1 Image Generation WOW!</vt:lpstr>
      <vt:lpstr>Direction vs. Distance</vt:lpstr>
      <vt:lpstr>What Will We Do?</vt:lpstr>
      <vt:lpstr>Call to Action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9</cp:revision>
  <dcterms:created xsi:type="dcterms:W3CDTF">2025-03-28T15:59:13Z</dcterms:created>
  <dcterms:modified xsi:type="dcterms:W3CDTF">2025-04-01T21:35:45Z</dcterms:modified>
</cp:coreProperties>
</file>